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91" r:id="rId6"/>
    <p:sldId id="277" r:id="rId7"/>
    <p:sldId id="298" r:id="rId8"/>
    <p:sldId id="299" r:id="rId9"/>
    <p:sldId id="287" r:id="rId10"/>
    <p:sldId id="302" r:id="rId11"/>
    <p:sldId id="307" r:id="rId12"/>
    <p:sldId id="308" r:id="rId13"/>
    <p:sldId id="301" r:id="rId14"/>
    <p:sldId id="258" r:id="rId15"/>
    <p:sldId id="273" r:id="rId16"/>
    <p:sldId id="294" r:id="rId17"/>
    <p:sldId id="295" r:id="rId18"/>
    <p:sldId id="30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84473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onnectors/custom-connectors/submit-certification#who-is-eligible-to-get-a-connector-certifie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eveloper-community-blog/build-custom-apps-with-power-apps-component-framework/ba-p/258851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power-apps/guidance/fusion-dev-ebook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Low-code isn’t always low-complexity –but it will help reduce complexity.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We’ve seen jumps in abstraction before –but this time it’s with increased focus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Segoe UI" panose="020B0502040204020203" pitchFamily="34" charset="0"/>
              </a:rPr>
              <a:t>on:Connectivity</a:t>
            </a:r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Security, Administration, Governance, &amp; Monitoring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Application Life Cycle Management &amp; Versioning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Modern Workplace Integration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Component based collaboration &amp; co-authoring (often between pro-coders and low-code makers)</a:t>
            </a:r>
          </a:p>
          <a:p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4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Get your connector certified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Power Apps on Azure for Power Component Framework</a:t>
            </a:r>
            <a:endParaRPr lang="en-US" dirty="0"/>
          </a:p>
          <a:p>
            <a:r>
              <a:rPr lang="en-US" dirty="0"/>
              <a:t>https://pcf.gallery/</a:t>
            </a:r>
          </a:p>
          <a:p>
            <a:r>
              <a:rPr lang="en-US" dirty="0" err="1">
                <a:hlinkClick r:id="rId4"/>
              </a:rPr>
              <a:t>Ebook</a:t>
            </a:r>
            <a:r>
              <a:rPr lang="en-US" dirty="0">
                <a:hlinkClick r:id="rId4"/>
              </a:rPr>
              <a:t>: Fusion development approach to building apps using Power Apps - Power Apps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Init – Required. This method is used to </a:t>
            </a:r>
            <a:r>
              <a:rPr lang="en-US" dirty="0" err="1"/>
              <a:t>init</a:t>
            </a:r>
            <a:r>
              <a:rPr lang="en-US" dirty="0"/>
              <a:t> component instance.</a:t>
            </a:r>
          </a:p>
          <a:p>
            <a:r>
              <a:rPr lang="en-US" dirty="0" err="1"/>
              <a:t>updateView</a:t>
            </a:r>
            <a:r>
              <a:rPr lang="en-US" dirty="0"/>
              <a:t> – Required. Called when any value in the component’s property bag has changed</a:t>
            </a:r>
          </a:p>
          <a:p>
            <a:r>
              <a:rPr lang="en-US" dirty="0" err="1"/>
              <a:t>getOutputs</a:t>
            </a:r>
            <a:r>
              <a:rPr lang="en-US" dirty="0"/>
              <a:t> – Optional. – Called by framework </a:t>
            </a:r>
            <a:r>
              <a:rPr lang="en-US" dirty="0" err="1"/>
              <a:t>propr</a:t>
            </a:r>
            <a:r>
              <a:rPr lang="en-US" dirty="0"/>
              <a:t> to the receipt of new data. Used when dynamically managing bound properties in a control.</a:t>
            </a:r>
          </a:p>
          <a:p>
            <a:r>
              <a:rPr lang="en-US" dirty="0"/>
              <a:t>Destroy – Required. When component is removed from DOM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3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0" y="5869852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9446440" y="6091565"/>
            <a:ext cx="274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E4DF65-A9FD-3248-BC05-B7EF1E7B75C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506154" y="6056255"/>
            <a:ext cx="1856286" cy="64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93159-8B55-50DB-2FBB-259CE52585C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2977694" y="5985234"/>
            <a:ext cx="1856286" cy="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p/ip-certification" TargetMode="External"/><Relationship Id="rId3" Type="http://schemas.openxmlformats.org/officeDocument/2006/relationships/hyperlink" Target="https://aka.ms/pac/admin" TargetMode="External"/><Relationship Id="rId7" Type="http://schemas.openxmlformats.org/officeDocument/2006/relationships/hyperlink" Target="https://aka.ms/cc/paconn" TargetMode="External"/><Relationship Id="rId2" Type="http://schemas.openxmlformats.org/officeDocument/2006/relationships/hyperlink" Target="https://aka.ms/pp/dev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ka.ms/cc/coding-standards" TargetMode="External"/><Relationship Id="rId5" Type="http://schemas.openxmlformats.org/officeDocument/2006/relationships/hyperlink" Target="https://aka.ms/canvas-apps" TargetMode="External"/><Relationship Id="rId4" Type="http://schemas.openxmlformats.org/officeDocument/2006/relationships/hyperlink" Target="https://aka.ms/connectors" TargetMode="External"/><Relationship Id="rId9" Type="http://schemas.openxmlformats.org/officeDocument/2006/relationships/hyperlink" Target="https://aka.ms/cc/github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Build Power Platform complex Business applications using Custom connectors</a:t>
            </a:r>
          </a:p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Petar Gjeorgiev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Use Case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0848C60-3797-1061-C2D7-38AF6BB0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491" y="799613"/>
            <a:ext cx="8589818" cy="48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2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EVENT Sponsors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9975" y="4217733"/>
            <a:ext cx="2057400" cy="2743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1600" b="0" noProof="1"/>
              <a:t>iwconnect.com</a:t>
            </a:r>
            <a:endParaRPr lang="en-US" sz="1600" b="0" dirty="0"/>
          </a:p>
          <a:p>
            <a:pPr algn="ctr"/>
            <a:endParaRPr lang="en-US" sz="1600" dirty="0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6AF044-C6F1-809B-EC3E-42183260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88135"/>
            <a:ext cx="3728550" cy="12552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BEB919-2C7E-8528-FC79-807904C7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1" y="2803622"/>
            <a:ext cx="3199914" cy="1255278"/>
          </a:xfrm>
          <a:prstGeom prst="rect">
            <a:avLst/>
          </a:prstGeom>
        </p:spPr>
      </p:pic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3B5238BD-F609-81BB-F29E-0E8D02629C24}"/>
              </a:ext>
            </a:extLst>
          </p:cNvPr>
          <p:cNvSpPr txBox="1">
            <a:spLocks/>
          </p:cNvSpPr>
          <p:nvPr/>
        </p:nvSpPr>
        <p:spPr>
          <a:xfrm>
            <a:off x="6271018" y="4217733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58215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noProof="1"/>
              <a:t>it-labs.com</a:t>
            </a:r>
            <a:endParaRPr lang="en-US" sz="1600" b="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aka.ms/pp/dev</a:t>
            </a:r>
            <a:r>
              <a:rPr lang="en-US" dirty="0"/>
              <a:t> - Microsoft Power Platform Developer Docs</a:t>
            </a:r>
          </a:p>
          <a:p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pac</a:t>
            </a:r>
            <a:r>
              <a:rPr lang="en-US" dirty="0">
                <a:hlinkClick r:id="rId3"/>
              </a:rPr>
              <a:t>/admin</a:t>
            </a:r>
            <a:r>
              <a:rPr lang="en-US" dirty="0"/>
              <a:t> - Power Platform CLI</a:t>
            </a:r>
          </a:p>
          <a:p>
            <a:r>
              <a:rPr lang="en-US" dirty="0">
                <a:hlinkClick r:id="rId4"/>
              </a:rPr>
              <a:t>aka.ms/connectors</a:t>
            </a:r>
            <a:r>
              <a:rPr lang="en-US" dirty="0"/>
              <a:t> - Power Platform Custom Connector Docs</a:t>
            </a:r>
          </a:p>
          <a:p>
            <a:r>
              <a:rPr lang="en-US" dirty="0">
                <a:hlinkClick r:id="rId5"/>
              </a:rPr>
              <a:t>aka.ms/canvas-apps</a:t>
            </a:r>
            <a:r>
              <a:rPr lang="en-US" dirty="0"/>
              <a:t> - Canvas Apps Documentation</a:t>
            </a:r>
          </a:p>
          <a:p>
            <a:r>
              <a:rPr lang="en-US" dirty="0">
                <a:hlinkClick r:id="rId6"/>
              </a:rPr>
              <a:t>aka.ms/cc/coding-standards</a:t>
            </a:r>
            <a:r>
              <a:rPr lang="en-US" dirty="0"/>
              <a:t> – Custom Connectors Coding Standards</a:t>
            </a:r>
          </a:p>
          <a:p>
            <a:r>
              <a:rPr lang="en-US" dirty="0">
                <a:hlinkClick r:id="rId7"/>
              </a:rPr>
              <a:t>aka.ms/cc/</a:t>
            </a:r>
            <a:r>
              <a:rPr lang="en-US" dirty="0" err="1">
                <a:hlinkClick r:id="rId7"/>
              </a:rPr>
              <a:t>paconn</a:t>
            </a:r>
            <a:r>
              <a:rPr lang="en-US" dirty="0"/>
              <a:t> - Custom Connector </a:t>
            </a:r>
            <a:r>
              <a:rPr lang="en-US" dirty="0" err="1"/>
              <a:t>Paconn</a:t>
            </a:r>
            <a:r>
              <a:rPr lang="en-US" dirty="0"/>
              <a:t> CLI</a:t>
            </a:r>
          </a:p>
          <a:p>
            <a:r>
              <a:rPr lang="en-US" dirty="0">
                <a:hlinkClick r:id="rId8"/>
              </a:rPr>
              <a:t>aka.ms/pp/</a:t>
            </a:r>
            <a:r>
              <a:rPr lang="en-US" dirty="0" err="1">
                <a:hlinkClick r:id="rId8"/>
              </a:rPr>
              <a:t>ip</a:t>
            </a:r>
            <a:r>
              <a:rPr lang="en-US" dirty="0">
                <a:hlinkClick r:id="rId8"/>
              </a:rPr>
              <a:t>-certification</a:t>
            </a:r>
            <a:r>
              <a:rPr lang="en-US" dirty="0"/>
              <a:t> - Independent Publisher Connector certification </a:t>
            </a:r>
          </a:p>
          <a:p>
            <a:r>
              <a:rPr lang="en-US" dirty="0">
                <a:hlinkClick r:id="rId9"/>
              </a:rPr>
              <a:t>aka.ms/cc/</a:t>
            </a:r>
            <a:r>
              <a:rPr lang="en-US" dirty="0" err="1">
                <a:hlinkClick r:id="rId9"/>
              </a:rPr>
              <a:t>github</a:t>
            </a:r>
            <a:r>
              <a:rPr lang="en-US" dirty="0"/>
              <a:t> - Creator Kit Documentation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8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41303A82-3957-34AB-0EB6-533A5035B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584" r="1358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Petar?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Practice Unit Manager/Lead Technical Consultant at IWConnect</a:t>
            </a:r>
          </a:p>
          <a:p>
            <a:r>
              <a:rPr lang="en-CA" dirty="0"/>
              <a:t>MS Certified Professional and Azure Solutions Architect</a:t>
            </a:r>
          </a:p>
          <a:p>
            <a:r>
              <a:rPr lang="en-CA" dirty="0"/>
              <a:t>Pro Code Developer</a:t>
            </a:r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41443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1827310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Power Platform Connectors</a:t>
            </a:r>
          </a:p>
          <a:p>
            <a:r>
              <a:rPr lang="en-US" dirty="0"/>
              <a:t>Power App Canvas</a:t>
            </a:r>
          </a:p>
          <a:p>
            <a:r>
              <a:rPr lang="en-US" dirty="0"/>
              <a:t>Power Apps Component Framework (PCF)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91200" y="6223635"/>
            <a:ext cx="457200" cy="365125"/>
          </a:xfrm>
          <a:prstGeom prst="rect">
            <a:avLst/>
          </a:prstGeom>
        </p:spPr>
        <p:txBody>
          <a:bodyPr/>
          <a:lstStyle/>
          <a:p>
            <a:pPr algn="ctr"/>
            <a:fld id="{B5CEABB6-07DC-46E8-9B57-56EC44A396E5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CB374-199B-12C5-58F2-0CEFF5A8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1173763"/>
            <a:ext cx="9122228" cy="45104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049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0497"/>
            <a:ext cx="6800850" cy="1325880"/>
          </a:xfrm>
        </p:spPr>
        <p:txBody>
          <a:bodyPr/>
          <a:lstStyle/>
          <a:p>
            <a:r>
              <a:rPr lang="en-US" dirty="0"/>
              <a:t>What are connectors?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8" y="2206377"/>
            <a:ext cx="7202632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400" dirty="0">
                <a:solidFill>
                  <a:srgbClr val="582156"/>
                </a:solidFill>
              </a:rPr>
              <a:t>Wrapper around an API that allows you to talk to Microsoft Power Platform Components </a:t>
            </a:r>
          </a:p>
          <a:p>
            <a:endParaRPr lang="en-ZA" sz="2400" dirty="0">
              <a:solidFill>
                <a:srgbClr val="582156"/>
              </a:solidFill>
            </a:endParaRPr>
          </a:p>
          <a:p>
            <a:r>
              <a:rPr lang="en-US" sz="2400" noProof="1">
                <a:solidFill>
                  <a:srgbClr val="582156"/>
                </a:solidFill>
              </a:rPr>
              <a:t>Provide a powerful and flexible way to integrate external data sources and services with Power Platform, enabling users to automate workflows, build custom apps, and analyze data.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1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connector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Available in your own company or tenant</a:t>
            </a:r>
          </a:p>
          <a:p>
            <a:r>
              <a:rPr lang="en-ZA" dirty="0"/>
              <a:t>Have to be deployed</a:t>
            </a:r>
          </a:p>
          <a:p>
            <a:r>
              <a:rPr lang="en-ZA" dirty="0"/>
              <a:t>Have to be configured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STANDARD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Open for use in all licencing plans</a:t>
            </a:r>
          </a:p>
          <a:p>
            <a:r>
              <a:rPr lang="en-US" noProof="1"/>
              <a:t>Cover most commonly used data sources (SharePoint, OneDrive, GoogleDrive, Twitter,..)</a:t>
            </a:r>
          </a:p>
          <a:p>
            <a:r>
              <a:rPr lang="en-US" noProof="1"/>
              <a:t>Work without config</a:t>
            </a:r>
          </a:p>
          <a:p>
            <a:r>
              <a:rPr lang="en-US" noProof="1"/>
              <a:t>No need to deploy</a:t>
            </a:r>
            <a:endParaRPr lang="en-ZA" noProof="1"/>
          </a:p>
          <a:p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870662" cy="466344"/>
          </a:xfrm>
        </p:spPr>
        <p:txBody>
          <a:bodyPr/>
          <a:lstStyle/>
          <a:p>
            <a:r>
              <a:rPr lang="en-ZA" dirty="0"/>
              <a:t>PREMIUM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Only available in Premium Licence Plan</a:t>
            </a:r>
          </a:p>
          <a:p>
            <a:r>
              <a:rPr lang="en-ZA" noProof="1"/>
              <a:t>Work without config</a:t>
            </a:r>
          </a:p>
          <a:p>
            <a:r>
              <a:rPr lang="en-ZA" noProof="1"/>
              <a:t>Cover external enterprise applications such as: Salesforce, Docusign, Amazon …</a:t>
            </a:r>
          </a:p>
          <a:p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Custom Connector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796F7-8E99-7905-BBC8-0E3BB109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73" y="895948"/>
            <a:ext cx="7348104" cy="47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2" y="292494"/>
            <a:ext cx="5080002" cy="1362456"/>
          </a:xfrm>
        </p:spPr>
        <p:txBody>
          <a:bodyPr/>
          <a:lstStyle/>
          <a:p>
            <a:r>
              <a:rPr lang="en-US" dirty="0"/>
              <a:t>Power app canvas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108" y="1241056"/>
            <a:ext cx="5080002" cy="4201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0" i="0" dirty="0">
                <a:effectLst/>
                <a:latin typeface="Oswald (Body)"/>
              </a:rPr>
              <a:t>A Canvas app is a ‘traditional’ app - the sort of mobile or tablet app built by dragging and dropping pre-built controls onto a blank canvas, and Excel-style expressions are written to specify logic and handle navigation</a:t>
            </a:r>
            <a:endParaRPr lang="en-ZA" sz="1400" noProof="1">
              <a:latin typeface="Oswald (Body)"/>
            </a:endParaRPr>
          </a:p>
          <a:p>
            <a:r>
              <a:rPr lang="en-US" sz="1400" b="0" i="0" dirty="0">
                <a:effectLst/>
                <a:latin typeface="Oswald (Body)"/>
              </a:rPr>
              <a:t>Integrate with data from a near limitless number of Microsoft and third-party data sources and build a pixel-perfect interface using buttons, lists, text inputs and more for a tailored user experience</a:t>
            </a:r>
          </a:p>
          <a:p>
            <a:r>
              <a:rPr lang="en-ZA" sz="1400" noProof="1"/>
              <a:t>Benefits:</a:t>
            </a:r>
          </a:p>
          <a:p>
            <a:pPr lvl="1"/>
            <a:r>
              <a:rPr lang="en-ZA" sz="1400" noProof="1"/>
              <a:t>Pixel-perfect customization</a:t>
            </a:r>
          </a:p>
          <a:p>
            <a:pPr lvl="1"/>
            <a:r>
              <a:rPr lang="en-ZA" sz="1400" noProof="1"/>
              <a:t>Sample drag and drop design environment</a:t>
            </a:r>
          </a:p>
          <a:p>
            <a:pPr lvl="1"/>
            <a:r>
              <a:rPr lang="en-ZA" sz="1400" noProof="1"/>
              <a:t>Excel-style business logic</a:t>
            </a:r>
          </a:p>
          <a:p>
            <a:pPr lvl="1"/>
            <a:r>
              <a:rPr lang="en-ZA" sz="1400" noProof="1"/>
              <a:t>Native AI tools, address and map inputs, offline capabilities, and more</a:t>
            </a:r>
          </a:p>
          <a:p>
            <a:endParaRPr lang="en-US" sz="1400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anvas App">
            <a:extLst>
              <a:ext uri="{FF2B5EF4-FFF2-40B4-BE49-F238E27FC236}">
                <a16:creationId xmlns:a16="http://schemas.microsoft.com/office/drawing/2014/main" id="{E1D3E5AE-9C65-1F0A-C849-7691806A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24" y="1241056"/>
            <a:ext cx="4297680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9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1" y="292494"/>
            <a:ext cx="5707543" cy="1357012"/>
          </a:xfrm>
        </p:spPr>
        <p:txBody>
          <a:bodyPr>
            <a:normAutofit/>
          </a:bodyPr>
          <a:lstStyle/>
          <a:p>
            <a:r>
              <a:rPr lang="en-US" sz="2300" dirty="0"/>
              <a:t>Power apps component framework (PCF)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148" y="821637"/>
            <a:ext cx="6072811" cy="4900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Custom code components that extend your application when out-of-the-box connectors don’t fully meet your needs.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Components are all HTML or JavaScript but can support React and AngularJS as well. There is a PCF gallery that houses PCFs made by Microsoft developers and the Power Apps community, for any developer to leverage.</a:t>
            </a:r>
          </a:p>
          <a:p>
            <a:r>
              <a:rPr lang="en-US" sz="1200" dirty="0">
                <a:latin typeface="Oswald (Body)"/>
              </a:rPr>
              <a:t>Components consists three elements:</a:t>
            </a:r>
          </a:p>
          <a:p>
            <a:pPr lvl="1"/>
            <a:r>
              <a:rPr lang="en-US" sz="1200" b="0" i="0" dirty="0">
                <a:effectLst/>
                <a:latin typeface="Oswald (Body)"/>
              </a:rPr>
              <a:t>XML Manifest file that describes metadata</a:t>
            </a:r>
          </a:p>
          <a:p>
            <a:pPr lvl="1"/>
            <a:r>
              <a:rPr lang="en-US" sz="1200" b="0" i="0" dirty="0">
                <a:effectLst/>
                <a:latin typeface="Oswald (Body)"/>
              </a:rPr>
              <a:t>Component Implementation (Code part)</a:t>
            </a:r>
          </a:p>
          <a:p>
            <a:pPr lvl="1"/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Resources; tags in the manifest that refer to the resource that the component requires to implement its’ visualization. Examples are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css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, code,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img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, html, and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resx</a:t>
            </a:r>
            <a:endParaRPr lang="en-US" sz="1200" b="0" i="0" dirty="0">
              <a:effectLst/>
              <a:latin typeface="Oswald (Body)"/>
            </a:endParaRPr>
          </a:p>
          <a:p>
            <a:r>
              <a:rPr lang="en-ZA" sz="1200" noProof="1">
                <a:latin typeface="Oswald (Body)"/>
              </a:rPr>
              <a:t>Components lifecycle metods:</a:t>
            </a:r>
          </a:p>
          <a:p>
            <a:pPr lvl="1"/>
            <a:r>
              <a:rPr lang="en-ZA" sz="1200" noProof="1">
                <a:latin typeface="Oswald (Body)"/>
              </a:rPr>
              <a:t>init </a:t>
            </a:r>
          </a:p>
          <a:p>
            <a:pPr lvl="1"/>
            <a:r>
              <a:rPr lang="en-ZA" sz="1200" noProof="1">
                <a:latin typeface="Oswald (Body)"/>
              </a:rPr>
              <a:t>updateView</a:t>
            </a:r>
          </a:p>
          <a:p>
            <a:pPr lvl="1"/>
            <a:r>
              <a:rPr lang="en-ZA" sz="1200" noProof="1">
                <a:latin typeface="Oswald (Body)"/>
              </a:rPr>
              <a:t>getOutputs</a:t>
            </a:r>
          </a:p>
          <a:p>
            <a:pPr lvl="1"/>
            <a:r>
              <a:rPr lang="en-ZA" sz="1200" noProof="1">
                <a:latin typeface="Oswald (Body)"/>
              </a:rPr>
              <a:t>destroy</a:t>
            </a:r>
          </a:p>
          <a:p>
            <a:endParaRPr lang="en-US" sz="1200" dirty="0">
              <a:latin typeface="Oswald (Body)"/>
            </a:endParaRPr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30160B-F269-BE0A-170B-37914089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28" y="2684255"/>
            <a:ext cx="4689573" cy="2775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384461-FA9E-FE56-1EC9-33A7499C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13" y="492437"/>
            <a:ext cx="4436165" cy="1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1242</TotalTime>
  <Words>709</Words>
  <Application>Microsoft Office PowerPoint</Application>
  <PresentationFormat>Widescreen</PresentationFormat>
  <Paragraphs>106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Oswald</vt:lpstr>
      <vt:lpstr>Oswald (Body)</vt:lpstr>
      <vt:lpstr>Segoe UI</vt:lpstr>
      <vt:lpstr>Segoe UI Semibold</vt:lpstr>
      <vt:lpstr>Office Theme</vt:lpstr>
      <vt:lpstr>PowerPoint Presentation</vt:lpstr>
      <vt:lpstr>Who is Petar?</vt:lpstr>
      <vt:lpstr>Agenda</vt:lpstr>
      <vt:lpstr>PowerPoint Presentation</vt:lpstr>
      <vt:lpstr>What are connectors?</vt:lpstr>
      <vt:lpstr>connector types</vt:lpstr>
      <vt:lpstr>PowerPoint Presentation</vt:lpstr>
      <vt:lpstr>Power app canvas</vt:lpstr>
      <vt:lpstr>Power apps component framework (PCF)</vt:lpstr>
      <vt:lpstr>PowerPoint Presentation</vt:lpstr>
      <vt:lpstr>Demo</vt:lpstr>
      <vt:lpstr>EVENT Sponsors </vt:lpstr>
      <vt:lpstr>Any Questions?</vt:lpstr>
      <vt:lpstr>PowerPoint Presentation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Petar Gjeorgiev</cp:lastModifiedBy>
  <cp:revision>36</cp:revision>
  <dcterms:created xsi:type="dcterms:W3CDTF">2022-02-07T14:48:07Z</dcterms:created>
  <dcterms:modified xsi:type="dcterms:W3CDTF">2023-02-24T21:57:37Z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